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7"/>
  </p:notesMasterIdLst>
  <p:handoutMasterIdLst>
    <p:handoutMasterId r:id="rId18"/>
  </p:handoutMasterIdLst>
  <p:sldIdLst>
    <p:sldId id="660" r:id="rId2"/>
    <p:sldId id="727" r:id="rId3"/>
    <p:sldId id="728" r:id="rId4"/>
    <p:sldId id="725" r:id="rId5"/>
    <p:sldId id="729" r:id="rId6"/>
    <p:sldId id="730" r:id="rId7"/>
    <p:sldId id="731" r:id="rId8"/>
    <p:sldId id="733" r:id="rId9"/>
    <p:sldId id="734" r:id="rId10"/>
    <p:sldId id="732" r:id="rId11"/>
    <p:sldId id="736" r:id="rId12"/>
    <p:sldId id="737" r:id="rId13"/>
    <p:sldId id="735" r:id="rId14"/>
    <p:sldId id="738" r:id="rId15"/>
    <p:sldId id="739" r:id="rId16"/>
  </p:sldIdLst>
  <p:sldSz cx="12195175" cy="6859588"/>
  <p:notesSz cx="9928225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1pPr>
    <a:lvl2pPr marL="544388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2pPr>
    <a:lvl3pPr marL="1088776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3pPr>
    <a:lvl4pPr marL="1633164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4pPr>
    <a:lvl5pPr marL="2177552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5pPr>
    <a:lvl6pPr marL="2721940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6pPr>
    <a:lvl7pPr marL="3266328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7pPr>
    <a:lvl8pPr marL="3810716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8pPr>
    <a:lvl9pPr marL="4355104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1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644"/>
    <a:srgbClr val="F6E7E6"/>
    <a:srgbClr val="FFFF93"/>
    <a:srgbClr val="ECF9E7"/>
    <a:srgbClr val="F0F3EA"/>
    <a:srgbClr val="FFFFEB"/>
    <a:srgbClr val="DCE6D2"/>
    <a:srgbClr val="DDE9F7"/>
    <a:srgbClr val="FF9999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27" autoAdjust="0"/>
    <p:restoredTop sz="96947" autoAdjust="0"/>
  </p:normalViewPr>
  <p:slideViewPr>
    <p:cSldViewPr>
      <p:cViewPr>
        <p:scale>
          <a:sx n="100" d="100"/>
          <a:sy n="100" d="100"/>
        </p:scale>
        <p:origin x="594" y="420"/>
      </p:cViewPr>
      <p:guideLst>
        <p:guide orient="horz" pos="2161"/>
        <p:guide pos="3841"/>
      </p:guideLst>
    </p:cSldViewPr>
  </p:slideViewPr>
  <p:outlineViewPr>
    <p:cViewPr>
      <p:scale>
        <a:sx n="33" d="100"/>
        <a:sy n="33" d="100"/>
      </p:scale>
      <p:origin x="0" y="189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EED84B-50D8-48B2-8256-03674B0BEEC8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CABD556A-FA84-4654-8869-003C3C7B4B54}">
      <dgm:prSet phldrT="[Текст]"/>
      <dgm:spPr/>
      <dgm:t>
        <a:bodyPr/>
        <a:lstStyle/>
        <a:p>
          <a:r>
            <a:rPr lang="ru-RU" dirty="0" smtClean="0"/>
            <a:t>ЛИЧНО</a:t>
          </a:r>
          <a:endParaRPr lang="ru-RU" dirty="0"/>
        </a:p>
      </dgm:t>
    </dgm:pt>
    <dgm:pt modelId="{D41E9413-F53D-487F-9303-9013CF22D3E0}" type="parTrans" cxnId="{05009BBF-19E8-4BA1-9235-66ECC9666683}">
      <dgm:prSet/>
      <dgm:spPr/>
      <dgm:t>
        <a:bodyPr/>
        <a:lstStyle/>
        <a:p>
          <a:endParaRPr lang="ru-RU"/>
        </a:p>
      </dgm:t>
    </dgm:pt>
    <dgm:pt modelId="{9FB43309-E0B5-4706-92AE-24DA6F5F27EC}" type="sibTrans" cxnId="{05009BBF-19E8-4BA1-9235-66ECC9666683}">
      <dgm:prSet/>
      <dgm:spPr/>
      <dgm:t>
        <a:bodyPr/>
        <a:lstStyle/>
        <a:p>
          <a:endParaRPr lang="ru-RU"/>
        </a:p>
      </dgm:t>
    </dgm:pt>
    <dgm:pt modelId="{23711761-D167-4723-830E-D49434E969C7}">
      <dgm:prSet phldrT="[Текст]"/>
      <dgm:spPr/>
      <dgm:t>
        <a:bodyPr/>
        <a:lstStyle/>
        <a:p>
          <a:r>
            <a:rPr lang="ru-RU" dirty="0" smtClean="0"/>
            <a:t> ПО ПОЧТЕ ЗАКАЗНЫМ ПИСЬМОМ С УВЕДОМЛЕНИЕМ О ВРУЧЕНИИ</a:t>
          </a:r>
          <a:endParaRPr lang="ru-RU" dirty="0"/>
        </a:p>
      </dgm:t>
    </dgm:pt>
    <dgm:pt modelId="{3C17C9FE-3B91-44A7-B84C-BB051CF05A4D}" type="parTrans" cxnId="{D00E7C37-F303-45B0-9ACE-A25A0E507BF1}">
      <dgm:prSet/>
      <dgm:spPr/>
      <dgm:t>
        <a:bodyPr/>
        <a:lstStyle/>
        <a:p>
          <a:endParaRPr lang="ru-RU"/>
        </a:p>
      </dgm:t>
    </dgm:pt>
    <dgm:pt modelId="{F2F4F024-B82A-4283-A898-CC21D1C7E87B}" type="sibTrans" cxnId="{D00E7C37-F303-45B0-9ACE-A25A0E507BF1}">
      <dgm:prSet/>
      <dgm:spPr/>
      <dgm:t>
        <a:bodyPr/>
        <a:lstStyle/>
        <a:p>
          <a:endParaRPr lang="ru-RU"/>
        </a:p>
      </dgm:t>
    </dgm:pt>
    <dgm:pt modelId="{B9D13FF2-EE28-4DB1-A5EC-5C92FA3DF058}">
      <dgm:prSet phldrT="[Текст]" custT="1"/>
      <dgm:spPr/>
      <dgm:t>
        <a:bodyPr/>
        <a:lstStyle/>
        <a:p>
          <a:r>
            <a:rPr lang="ru-RU" sz="1700" dirty="0" smtClean="0"/>
            <a:t>В ЭЛЕКТРОННОЙ ФОРМЕ </a:t>
          </a:r>
          <a:r>
            <a:rPr lang="ru-RU" sz="1400" dirty="0" smtClean="0"/>
            <a:t>(ЧИТАЕМЫЕ И РАСПОЗНАВАЕМЫЕ СКАН- ИЛИ ФОТОКОПИИ) </a:t>
          </a:r>
          <a:r>
            <a:rPr lang="ru-RU" sz="1700" dirty="0" smtClean="0"/>
            <a:t>ПОСРЕДСТВОМ ЭЛЕКТРОННОЙ ПОЧТЫ ОО</a:t>
          </a:r>
          <a:endParaRPr lang="ru-RU" sz="1700" dirty="0"/>
        </a:p>
      </dgm:t>
    </dgm:pt>
    <dgm:pt modelId="{F6D027B2-7181-47D1-8084-D481E358B433}" type="parTrans" cxnId="{3B5371F4-F0AA-4C6A-968B-9AEE4E442F55}">
      <dgm:prSet/>
      <dgm:spPr/>
      <dgm:t>
        <a:bodyPr/>
        <a:lstStyle/>
        <a:p>
          <a:endParaRPr lang="ru-RU"/>
        </a:p>
      </dgm:t>
    </dgm:pt>
    <dgm:pt modelId="{98D0D11A-81A2-4CC8-B359-13313C3BF169}" type="sibTrans" cxnId="{3B5371F4-F0AA-4C6A-968B-9AEE4E442F55}">
      <dgm:prSet/>
      <dgm:spPr/>
      <dgm:t>
        <a:bodyPr/>
        <a:lstStyle/>
        <a:p>
          <a:endParaRPr lang="ru-RU"/>
        </a:p>
      </dgm:t>
    </dgm:pt>
    <dgm:pt modelId="{8D267C5B-48A8-4616-8FF2-490F1CBDE2A4}">
      <dgm:prSet phldrT="[Текст]"/>
      <dgm:spPr/>
      <dgm:t>
        <a:bodyPr/>
        <a:lstStyle/>
        <a:p>
          <a:r>
            <a:rPr lang="ru-RU" dirty="0" smtClean="0"/>
            <a:t>РЕГИОНАЛЬНЫЕ ПОРТАЛЫ ГМУ </a:t>
          </a:r>
          <a:endParaRPr lang="ru-RU" dirty="0"/>
        </a:p>
      </dgm:t>
    </dgm:pt>
    <dgm:pt modelId="{A278D28D-158A-4694-8492-49A9E2E572F6}" type="parTrans" cxnId="{17F5B71F-AC1C-42F3-BCD9-0F51ABD01402}">
      <dgm:prSet/>
      <dgm:spPr/>
      <dgm:t>
        <a:bodyPr/>
        <a:lstStyle/>
        <a:p>
          <a:endParaRPr lang="ru-RU"/>
        </a:p>
      </dgm:t>
    </dgm:pt>
    <dgm:pt modelId="{13B88B5C-63EB-4290-8B65-EE2F9E16CCEF}" type="sibTrans" cxnId="{17F5B71F-AC1C-42F3-BCD9-0F51ABD01402}">
      <dgm:prSet/>
      <dgm:spPr/>
      <dgm:t>
        <a:bodyPr/>
        <a:lstStyle/>
        <a:p>
          <a:endParaRPr lang="ru-RU"/>
        </a:p>
      </dgm:t>
    </dgm:pt>
    <dgm:pt modelId="{B5D3286C-089C-4D4D-9C17-597BA480D3C3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 smtClean="0"/>
            <a:t>ПРОВЕРКА ДОСТОВЕРНОСТИ СВЕДЕНИЙ, УКАЗАННЫХ В ЗАЯВЛЕНИИ, И СООТВЕТСТВИЯ ДЕЙСТВИТЕЛЬНОСТИ ПОДАННЫХ ДОКУМЕНТОВ</a:t>
          </a:r>
          <a:endParaRPr lang="ru-RU" dirty="0"/>
        </a:p>
      </dgm:t>
    </dgm:pt>
    <dgm:pt modelId="{5A801D31-E2F1-413C-95DE-4A8667528CB5}" type="parTrans" cxnId="{C48FB6FE-478D-4C93-8A94-596A8982B1F9}">
      <dgm:prSet/>
      <dgm:spPr/>
      <dgm:t>
        <a:bodyPr/>
        <a:lstStyle/>
        <a:p>
          <a:endParaRPr lang="ru-RU"/>
        </a:p>
      </dgm:t>
    </dgm:pt>
    <dgm:pt modelId="{32F07933-5C01-43B6-980F-9EB3D261909A}" type="sibTrans" cxnId="{C48FB6FE-478D-4C93-8A94-596A8982B1F9}">
      <dgm:prSet/>
      <dgm:spPr/>
      <dgm:t>
        <a:bodyPr/>
        <a:lstStyle/>
        <a:p>
          <a:endParaRPr lang="ru-RU"/>
        </a:p>
      </dgm:t>
    </dgm:pt>
    <dgm:pt modelId="{CC99B15A-3560-4ED2-8632-E04670B1B59B}" type="pres">
      <dgm:prSet presAssocID="{3CEED84B-50D8-48B2-8256-03674B0BEEC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86608CA-A30F-4E17-A3AF-F5637AAEEB1A}" type="pres">
      <dgm:prSet presAssocID="{CABD556A-FA84-4654-8869-003C3C7B4B54}" presName="node" presStyleLbl="node1" presStyleIdx="0" presStyleCnt="5" custLinFactNeighborX="-81642" custLinFactNeighborY="203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B8D7AC-026D-4C4F-A068-343E5C1B0A40}" type="pres">
      <dgm:prSet presAssocID="{9FB43309-E0B5-4706-92AE-24DA6F5F27EC}" presName="sibTrans" presStyleCnt="0"/>
      <dgm:spPr/>
    </dgm:pt>
    <dgm:pt modelId="{3906B11E-9A84-4301-851C-179BF62A402F}" type="pres">
      <dgm:prSet presAssocID="{23711761-D167-4723-830E-D49434E969C7}" presName="node" presStyleLbl="node1" presStyleIdx="1" presStyleCnt="5" custLinFactNeighborX="45973" custLinFactNeighborY="194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80F31E-FE5D-496F-BCC9-DECE520945CA}" type="pres">
      <dgm:prSet presAssocID="{F2F4F024-B82A-4283-A898-CC21D1C7E87B}" presName="sibTrans" presStyleCnt="0"/>
      <dgm:spPr/>
    </dgm:pt>
    <dgm:pt modelId="{D49FEA69-4828-4E3C-88D4-F2FEB85A8348}" type="pres">
      <dgm:prSet presAssocID="{B9D13FF2-EE28-4DB1-A5EC-5C92FA3DF05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4D40D9-2224-4FB3-A2A2-E1CF828A574B}" type="pres">
      <dgm:prSet presAssocID="{98D0D11A-81A2-4CC8-B359-13313C3BF169}" presName="sibTrans" presStyleCnt="0"/>
      <dgm:spPr/>
    </dgm:pt>
    <dgm:pt modelId="{70D6FB43-369D-409F-A8C5-064AFD73D7A1}" type="pres">
      <dgm:prSet presAssocID="{8D267C5B-48A8-4616-8FF2-490F1CBDE2A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91F41E-8B75-493D-9F55-9631C4DABCC1}" type="pres">
      <dgm:prSet presAssocID="{13B88B5C-63EB-4290-8B65-EE2F9E16CCEF}" presName="sibTrans" presStyleCnt="0"/>
      <dgm:spPr/>
    </dgm:pt>
    <dgm:pt modelId="{84EF878E-458A-4152-8BE2-792218B5C7F7}" type="pres">
      <dgm:prSet presAssocID="{B5D3286C-089C-4D4D-9C17-597BA480D3C3}" presName="node" presStyleLbl="node1" presStyleIdx="4" presStyleCnt="5" custScaleX="180414" custLinFactNeighborX="-222" custLinFactNeighborY="-81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87B6D2C-CC4D-4BC9-8D34-680421D47A15}" type="presOf" srcId="{B5D3286C-089C-4D4D-9C17-597BA480D3C3}" destId="{84EF878E-458A-4152-8BE2-792218B5C7F7}" srcOrd="0" destOrd="0" presId="urn:microsoft.com/office/officeart/2005/8/layout/default"/>
    <dgm:cxn modelId="{96E80FDA-D636-4C6A-9EA3-467743E7D810}" type="presOf" srcId="{B9D13FF2-EE28-4DB1-A5EC-5C92FA3DF058}" destId="{D49FEA69-4828-4E3C-88D4-F2FEB85A8348}" srcOrd="0" destOrd="0" presId="urn:microsoft.com/office/officeart/2005/8/layout/default"/>
    <dgm:cxn modelId="{D00E7C37-F303-45B0-9ACE-A25A0E507BF1}" srcId="{3CEED84B-50D8-48B2-8256-03674B0BEEC8}" destId="{23711761-D167-4723-830E-D49434E969C7}" srcOrd="1" destOrd="0" parTransId="{3C17C9FE-3B91-44A7-B84C-BB051CF05A4D}" sibTransId="{F2F4F024-B82A-4283-A898-CC21D1C7E87B}"/>
    <dgm:cxn modelId="{3B5371F4-F0AA-4C6A-968B-9AEE4E442F55}" srcId="{3CEED84B-50D8-48B2-8256-03674B0BEEC8}" destId="{B9D13FF2-EE28-4DB1-A5EC-5C92FA3DF058}" srcOrd="2" destOrd="0" parTransId="{F6D027B2-7181-47D1-8084-D481E358B433}" sibTransId="{98D0D11A-81A2-4CC8-B359-13313C3BF169}"/>
    <dgm:cxn modelId="{61F0A9A4-BA12-4C97-B75A-9839B35AF400}" type="presOf" srcId="{3CEED84B-50D8-48B2-8256-03674B0BEEC8}" destId="{CC99B15A-3560-4ED2-8632-E04670B1B59B}" srcOrd="0" destOrd="0" presId="urn:microsoft.com/office/officeart/2005/8/layout/default"/>
    <dgm:cxn modelId="{B36CE4DB-4084-4398-BEA6-5EFF07F91FF6}" type="presOf" srcId="{23711761-D167-4723-830E-D49434E969C7}" destId="{3906B11E-9A84-4301-851C-179BF62A402F}" srcOrd="0" destOrd="0" presId="urn:microsoft.com/office/officeart/2005/8/layout/default"/>
    <dgm:cxn modelId="{C48FB6FE-478D-4C93-8A94-596A8982B1F9}" srcId="{3CEED84B-50D8-48B2-8256-03674B0BEEC8}" destId="{B5D3286C-089C-4D4D-9C17-597BA480D3C3}" srcOrd="4" destOrd="0" parTransId="{5A801D31-E2F1-413C-95DE-4A8667528CB5}" sibTransId="{32F07933-5C01-43B6-980F-9EB3D261909A}"/>
    <dgm:cxn modelId="{66154BFA-459F-4815-8364-6A9295E6C4DC}" type="presOf" srcId="{8D267C5B-48A8-4616-8FF2-490F1CBDE2A4}" destId="{70D6FB43-369D-409F-A8C5-064AFD73D7A1}" srcOrd="0" destOrd="0" presId="urn:microsoft.com/office/officeart/2005/8/layout/default"/>
    <dgm:cxn modelId="{05009BBF-19E8-4BA1-9235-66ECC9666683}" srcId="{3CEED84B-50D8-48B2-8256-03674B0BEEC8}" destId="{CABD556A-FA84-4654-8869-003C3C7B4B54}" srcOrd="0" destOrd="0" parTransId="{D41E9413-F53D-487F-9303-9013CF22D3E0}" sibTransId="{9FB43309-E0B5-4706-92AE-24DA6F5F27EC}"/>
    <dgm:cxn modelId="{17F5B71F-AC1C-42F3-BCD9-0F51ABD01402}" srcId="{3CEED84B-50D8-48B2-8256-03674B0BEEC8}" destId="{8D267C5B-48A8-4616-8FF2-490F1CBDE2A4}" srcOrd="3" destOrd="0" parTransId="{A278D28D-158A-4694-8492-49A9E2E572F6}" sibTransId="{13B88B5C-63EB-4290-8B65-EE2F9E16CCEF}"/>
    <dgm:cxn modelId="{47341029-1F3D-49E2-A149-4D0686711B18}" type="presOf" srcId="{CABD556A-FA84-4654-8869-003C3C7B4B54}" destId="{086608CA-A30F-4E17-A3AF-F5637AAEEB1A}" srcOrd="0" destOrd="0" presId="urn:microsoft.com/office/officeart/2005/8/layout/default"/>
    <dgm:cxn modelId="{252DF951-C1D7-4F63-BC49-38891A74B66F}" type="presParOf" srcId="{CC99B15A-3560-4ED2-8632-E04670B1B59B}" destId="{086608CA-A30F-4E17-A3AF-F5637AAEEB1A}" srcOrd="0" destOrd="0" presId="urn:microsoft.com/office/officeart/2005/8/layout/default"/>
    <dgm:cxn modelId="{5D061800-49AF-4624-AE84-B69274D24702}" type="presParOf" srcId="{CC99B15A-3560-4ED2-8632-E04670B1B59B}" destId="{53B8D7AC-026D-4C4F-A068-343E5C1B0A40}" srcOrd="1" destOrd="0" presId="urn:microsoft.com/office/officeart/2005/8/layout/default"/>
    <dgm:cxn modelId="{E654BF67-6CE0-4D8B-81DF-D1D72E0A731F}" type="presParOf" srcId="{CC99B15A-3560-4ED2-8632-E04670B1B59B}" destId="{3906B11E-9A84-4301-851C-179BF62A402F}" srcOrd="2" destOrd="0" presId="urn:microsoft.com/office/officeart/2005/8/layout/default"/>
    <dgm:cxn modelId="{69C97D93-6531-4F74-A66A-994A97A7A425}" type="presParOf" srcId="{CC99B15A-3560-4ED2-8632-E04670B1B59B}" destId="{2A80F31E-FE5D-496F-BCC9-DECE520945CA}" srcOrd="3" destOrd="0" presId="urn:microsoft.com/office/officeart/2005/8/layout/default"/>
    <dgm:cxn modelId="{B731E6C8-41B5-47CC-9EC7-3F27916C176C}" type="presParOf" srcId="{CC99B15A-3560-4ED2-8632-E04670B1B59B}" destId="{D49FEA69-4828-4E3C-88D4-F2FEB85A8348}" srcOrd="4" destOrd="0" presId="urn:microsoft.com/office/officeart/2005/8/layout/default"/>
    <dgm:cxn modelId="{5D9B969D-2297-46DF-8A92-74E856D2105F}" type="presParOf" srcId="{CC99B15A-3560-4ED2-8632-E04670B1B59B}" destId="{A64D40D9-2224-4FB3-A2A2-E1CF828A574B}" srcOrd="5" destOrd="0" presId="urn:microsoft.com/office/officeart/2005/8/layout/default"/>
    <dgm:cxn modelId="{BA787671-B22F-490A-BB29-ADE87960F97D}" type="presParOf" srcId="{CC99B15A-3560-4ED2-8632-E04670B1B59B}" destId="{70D6FB43-369D-409F-A8C5-064AFD73D7A1}" srcOrd="6" destOrd="0" presId="urn:microsoft.com/office/officeart/2005/8/layout/default"/>
    <dgm:cxn modelId="{3069401F-2AAE-40C1-9E1E-08FF01F1008C}" type="presParOf" srcId="{CC99B15A-3560-4ED2-8632-E04670B1B59B}" destId="{A391F41E-8B75-493D-9F55-9631C4DABCC1}" srcOrd="7" destOrd="0" presId="urn:microsoft.com/office/officeart/2005/8/layout/default"/>
    <dgm:cxn modelId="{5576FE9B-E61D-4EAA-ABF5-A29E4E1941B2}" type="presParOf" srcId="{CC99B15A-3560-4ED2-8632-E04670B1B59B}" destId="{84EF878E-458A-4152-8BE2-792218B5C7F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495" cy="339884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4146" y="0"/>
            <a:ext cx="4302494" cy="339884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8AE029-F010-47F7-9DC1-E76188C4493E}" type="datetimeFigureOut">
              <a:rPr lang="ru-RU"/>
              <a:pPr>
                <a:defRPr/>
              </a:pPr>
              <a:t>31.03.2022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56218"/>
            <a:ext cx="4302495" cy="339884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4146" y="6456218"/>
            <a:ext cx="4302494" cy="339884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9FFB5F-C8A9-4B74-893F-FD3837F1F3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157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2495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1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4146" y="0"/>
            <a:ext cx="4302494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/>
            </a:lvl1pPr>
          </a:lstStyle>
          <a:p>
            <a:pPr>
              <a:defRPr/>
            </a:pPr>
            <a:fld id="{B97DBF17-2317-4324-A986-363D727113C5}" type="datetimeFigureOut">
              <a:rPr lang="ru-RU"/>
              <a:pPr>
                <a:defRPr/>
              </a:pPr>
              <a:t>31.03.2022</a:t>
            </a:fld>
            <a:endParaRPr lang="ru-RU"/>
          </a:p>
        </p:txBody>
      </p:sp>
      <p:sp>
        <p:nvSpPr>
          <p:cNvPr id="1095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98750" y="509588"/>
            <a:ext cx="45307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615" y="3228895"/>
            <a:ext cx="7942580" cy="305895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6218"/>
            <a:ext cx="4302495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4146" y="6456218"/>
            <a:ext cx="4302494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/>
            </a:lvl1pPr>
          </a:lstStyle>
          <a:p>
            <a:pPr>
              <a:defRPr/>
            </a:pPr>
            <a:fld id="{A0EA824A-ECAA-4660-A371-1DD77E95C1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5930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544388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1088776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633164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2177552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721940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6328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10716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5104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0407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6672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9007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5204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613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632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77065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950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9515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8857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1011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678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463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638" y="2130919"/>
            <a:ext cx="10365899" cy="14703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9276" y="3887100"/>
            <a:ext cx="8536623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4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3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6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10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5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9FE40-05AD-4E56-8AC6-79D15872067E}" type="datetimeFigureOut">
              <a:rPr lang="ru-RU"/>
              <a:pPr>
                <a:defRPr/>
              </a:pPr>
              <a:t>31.03.2022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18DC8-D69B-4DD4-B705-BAB4D558220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2047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105FB-8F6F-4AB0-98BB-C8F385EFA86C}" type="datetimeFigureOut">
              <a:rPr lang="ru-RU"/>
              <a:pPr>
                <a:defRPr/>
              </a:pPr>
              <a:t>31.03.2022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C4B0C-5B1C-4D2D-BC6C-401DA1BA2BE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0900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41502" y="274702"/>
            <a:ext cx="2743914" cy="58528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759" y="274702"/>
            <a:ext cx="8028490" cy="58528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5226D-37F7-4585-B0E5-998238FB0C0D}" type="datetimeFigureOut">
              <a:rPr lang="ru-RU"/>
              <a:pPr>
                <a:defRPr/>
              </a:pPr>
              <a:t>31.03.2022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BA8B8-A5A1-467E-AAA9-A273952E328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6606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C464E-0AD6-4415-BA10-97E2DFF1647E}" type="datetimeFigureOut">
              <a:rPr lang="ru-RU"/>
              <a:pPr>
                <a:defRPr/>
              </a:pPr>
              <a:t>31.03.2022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203EE-5A49-4316-A1E6-2B88028E4D4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7870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335" y="4407921"/>
            <a:ext cx="10365899" cy="136239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335" y="2907387"/>
            <a:ext cx="10365899" cy="150053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438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877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316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7755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219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6632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107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551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A08A7-6D8D-4636-B845-1D0DFA53E4D2}" type="datetimeFigureOut">
              <a:rPr lang="ru-RU"/>
              <a:pPr>
                <a:defRPr/>
              </a:pPr>
              <a:t>31.03.2022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28155-2C58-4376-9E9F-B37F8CBA56B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3700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759" y="1600571"/>
            <a:ext cx="5386202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9214" y="1600571"/>
            <a:ext cx="5386202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BAC78-499E-4754-9BE2-C1A52414E014}" type="datetimeFigureOut">
              <a:rPr lang="ru-RU"/>
              <a:pPr>
                <a:defRPr/>
              </a:pPr>
              <a:t>31.03.2022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A2EFB-B466-4B93-8DD8-6B8D17B459B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2306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759" y="1535469"/>
            <a:ext cx="5388320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388" indent="0">
              <a:buNone/>
              <a:defRPr sz="2400" b="1"/>
            </a:lvl2pPr>
            <a:lvl3pPr marL="1088776" indent="0">
              <a:buNone/>
              <a:defRPr sz="2100" b="1"/>
            </a:lvl3pPr>
            <a:lvl4pPr marL="1633164" indent="0">
              <a:buNone/>
              <a:defRPr sz="1900" b="1"/>
            </a:lvl4pPr>
            <a:lvl5pPr marL="2177552" indent="0">
              <a:buNone/>
              <a:defRPr sz="1900" b="1"/>
            </a:lvl5pPr>
            <a:lvl6pPr marL="2721940" indent="0">
              <a:buNone/>
              <a:defRPr sz="1900" b="1"/>
            </a:lvl6pPr>
            <a:lvl7pPr marL="3266328" indent="0">
              <a:buNone/>
              <a:defRPr sz="1900" b="1"/>
            </a:lvl7pPr>
            <a:lvl8pPr marL="3810716" indent="0">
              <a:buNone/>
              <a:defRPr sz="1900" b="1"/>
            </a:lvl8pPr>
            <a:lvl9pPr marL="4355104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759" y="2175379"/>
            <a:ext cx="5388320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4980" y="1535469"/>
            <a:ext cx="5390437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388" indent="0">
              <a:buNone/>
              <a:defRPr sz="2400" b="1"/>
            </a:lvl2pPr>
            <a:lvl3pPr marL="1088776" indent="0">
              <a:buNone/>
              <a:defRPr sz="2100" b="1"/>
            </a:lvl3pPr>
            <a:lvl4pPr marL="1633164" indent="0">
              <a:buNone/>
              <a:defRPr sz="1900" b="1"/>
            </a:lvl4pPr>
            <a:lvl5pPr marL="2177552" indent="0">
              <a:buNone/>
              <a:defRPr sz="1900" b="1"/>
            </a:lvl5pPr>
            <a:lvl6pPr marL="2721940" indent="0">
              <a:buNone/>
              <a:defRPr sz="1900" b="1"/>
            </a:lvl6pPr>
            <a:lvl7pPr marL="3266328" indent="0">
              <a:buNone/>
              <a:defRPr sz="1900" b="1"/>
            </a:lvl7pPr>
            <a:lvl8pPr marL="3810716" indent="0">
              <a:buNone/>
              <a:defRPr sz="1900" b="1"/>
            </a:lvl8pPr>
            <a:lvl9pPr marL="4355104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4980" y="2175379"/>
            <a:ext cx="5390437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4C26A-1E1C-41A3-A314-EDA5E0868D12}" type="datetimeFigureOut">
              <a:rPr lang="ru-RU"/>
              <a:pPr>
                <a:defRPr/>
              </a:pPr>
              <a:t>31.03.2022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2DFC3-A927-4FD5-998D-5FEF529FDCD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4818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B0D98-2D5B-4524-9224-D9A7BCD26BEC}" type="datetimeFigureOut">
              <a:rPr lang="ru-RU"/>
              <a:pPr>
                <a:defRPr/>
              </a:pPr>
              <a:t>31.03.2022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E66FA-4276-447F-A3C7-9121683CB17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5614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89B3A-27FE-46A5-93A2-569807B47623}" type="datetimeFigureOut">
              <a:rPr lang="ru-RU"/>
              <a:pPr>
                <a:defRPr/>
              </a:pPr>
              <a:t>31.03.2022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ECE58-DD8F-41A7-82C0-941C977FA5B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444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759" y="273113"/>
            <a:ext cx="4012129" cy="116231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7974" y="273114"/>
            <a:ext cx="6817442" cy="5854468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759" y="1435433"/>
            <a:ext cx="4012129" cy="4692149"/>
          </a:xfrm>
        </p:spPr>
        <p:txBody>
          <a:bodyPr/>
          <a:lstStyle>
            <a:lvl1pPr marL="0" indent="0">
              <a:buNone/>
              <a:defRPr sz="1700"/>
            </a:lvl1pPr>
            <a:lvl2pPr marL="544388" indent="0">
              <a:buNone/>
              <a:defRPr sz="1400"/>
            </a:lvl2pPr>
            <a:lvl3pPr marL="1088776" indent="0">
              <a:buNone/>
              <a:defRPr sz="1200"/>
            </a:lvl3pPr>
            <a:lvl4pPr marL="1633164" indent="0">
              <a:buNone/>
              <a:defRPr sz="1100"/>
            </a:lvl4pPr>
            <a:lvl5pPr marL="2177552" indent="0">
              <a:buNone/>
              <a:defRPr sz="1100"/>
            </a:lvl5pPr>
            <a:lvl6pPr marL="2721940" indent="0">
              <a:buNone/>
              <a:defRPr sz="1100"/>
            </a:lvl6pPr>
            <a:lvl7pPr marL="3266328" indent="0">
              <a:buNone/>
              <a:defRPr sz="1100"/>
            </a:lvl7pPr>
            <a:lvl8pPr marL="3810716" indent="0">
              <a:buNone/>
              <a:defRPr sz="1100"/>
            </a:lvl8pPr>
            <a:lvl9pPr marL="4355104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5A4E6-C319-40D8-A013-ADC9CE5F6C7E}" type="datetimeFigureOut">
              <a:rPr lang="ru-RU"/>
              <a:pPr>
                <a:defRPr/>
              </a:pPr>
              <a:t>31.03.2022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671D5-AFD1-4600-87B8-EC0E16363BA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057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0340" y="4801712"/>
            <a:ext cx="7317105" cy="56686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90340" y="612917"/>
            <a:ext cx="7317105" cy="4115753"/>
          </a:xfrm>
        </p:spPr>
        <p:txBody>
          <a:bodyPr rtlCol="0">
            <a:normAutofit/>
          </a:bodyPr>
          <a:lstStyle>
            <a:lvl1pPr marL="0" indent="0">
              <a:buNone/>
              <a:defRPr sz="3800"/>
            </a:lvl1pPr>
            <a:lvl2pPr marL="544388" indent="0">
              <a:buNone/>
              <a:defRPr sz="3300"/>
            </a:lvl2pPr>
            <a:lvl3pPr marL="1088776" indent="0">
              <a:buNone/>
              <a:defRPr sz="2900"/>
            </a:lvl3pPr>
            <a:lvl4pPr marL="1633164" indent="0">
              <a:buNone/>
              <a:defRPr sz="2400"/>
            </a:lvl4pPr>
            <a:lvl5pPr marL="2177552" indent="0">
              <a:buNone/>
              <a:defRPr sz="2400"/>
            </a:lvl5pPr>
            <a:lvl6pPr marL="2721940" indent="0">
              <a:buNone/>
              <a:defRPr sz="2400"/>
            </a:lvl6pPr>
            <a:lvl7pPr marL="3266328" indent="0">
              <a:buNone/>
              <a:defRPr sz="2400"/>
            </a:lvl7pPr>
            <a:lvl8pPr marL="3810716" indent="0">
              <a:buNone/>
              <a:defRPr sz="2400"/>
            </a:lvl8pPr>
            <a:lvl9pPr marL="4355104" indent="0">
              <a:buNone/>
              <a:defRPr sz="24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90340" y="5368581"/>
            <a:ext cx="7317105" cy="805048"/>
          </a:xfrm>
        </p:spPr>
        <p:txBody>
          <a:bodyPr/>
          <a:lstStyle>
            <a:lvl1pPr marL="0" indent="0">
              <a:buNone/>
              <a:defRPr sz="1700"/>
            </a:lvl1pPr>
            <a:lvl2pPr marL="544388" indent="0">
              <a:buNone/>
              <a:defRPr sz="1400"/>
            </a:lvl2pPr>
            <a:lvl3pPr marL="1088776" indent="0">
              <a:buNone/>
              <a:defRPr sz="1200"/>
            </a:lvl3pPr>
            <a:lvl4pPr marL="1633164" indent="0">
              <a:buNone/>
              <a:defRPr sz="1100"/>
            </a:lvl4pPr>
            <a:lvl5pPr marL="2177552" indent="0">
              <a:buNone/>
              <a:defRPr sz="1100"/>
            </a:lvl5pPr>
            <a:lvl6pPr marL="2721940" indent="0">
              <a:buNone/>
              <a:defRPr sz="1100"/>
            </a:lvl6pPr>
            <a:lvl7pPr marL="3266328" indent="0">
              <a:buNone/>
              <a:defRPr sz="1100"/>
            </a:lvl7pPr>
            <a:lvl8pPr marL="3810716" indent="0">
              <a:buNone/>
              <a:defRPr sz="1100"/>
            </a:lvl8pPr>
            <a:lvl9pPr marL="4355104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A9EC3-8F2A-441F-92ED-8343FE643AA2}" type="datetimeFigureOut">
              <a:rPr lang="ru-RU"/>
              <a:pPr>
                <a:defRPr/>
              </a:pPr>
              <a:t>31.03.2022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6B163-F42F-4558-B02B-D3FE901361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25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759" y="274701"/>
            <a:ext cx="10975658" cy="1143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878" tIns="54439" rIns="108878" bIns="5443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759" y="1600571"/>
            <a:ext cx="10975658" cy="4527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878" tIns="54439" rIns="108878" bIns="544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759" y="6357822"/>
            <a:ext cx="2845541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47C2EE-1A9C-45A3-BC42-EFAC50FE78F0}" type="datetimeFigureOut">
              <a:rPr lang="ru-RU"/>
              <a:pPr>
                <a:defRPr/>
              </a:pPr>
              <a:t>31.03.2022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6685" y="6357822"/>
            <a:ext cx="3861805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9875" y="6357822"/>
            <a:ext cx="2845541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C122BA-4C5C-4491-A08D-C4920A45C1F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2" r:id="rId1"/>
    <p:sldLayoutId id="2147484113" r:id="rId2"/>
    <p:sldLayoutId id="2147484114" r:id="rId3"/>
    <p:sldLayoutId id="2147484115" r:id="rId4"/>
    <p:sldLayoutId id="2147484116" r:id="rId5"/>
    <p:sldLayoutId id="2147484117" r:id="rId6"/>
    <p:sldLayoutId id="2147484118" r:id="rId7"/>
    <p:sldLayoutId id="2147484119" r:id="rId8"/>
    <p:sldLayoutId id="2147484120" r:id="rId9"/>
    <p:sldLayoutId id="2147484121" r:id="rId10"/>
    <p:sldLayoutId id="214748412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5pPr>
      <a:lvl6pPr marL="544388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6pPr>
      <a:lvl7pPr marL="1088776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7pPr>
      <a:lvl8pPr marL="1633164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8pPr>
      <a:lvl9pPr marL="2177552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9pPr>
    </p:titleStyle>
    <p:bodyStyle>
      <a:lvl1pPr marL="408291" indent="-40829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631" indent="-34024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970" indent="-2721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5358" indent="-2721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746" indent="-2721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4134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8522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2910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7298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388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776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3164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552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940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6328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0716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5104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7507" y="3429000"/>
            <a:ext cx="5756822" cy="2952328"/>
          </a:xfrm>
          <a:prstGeom prst="rect">
            <a:avLst/>
          </a:prstGeom>
        </p:spPr>
      </p:pic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6550458" y="4935549"/>
            <a:ext cx="4500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НАЧАЛЬНИК ОТДЕЛА ГОСУДАРСТВЕННОЙ ПОЛИТИКИ В СФЕРЕ ОБЩЕГО ОБРАЗОВАНИЯ</a:t>
            </a:r>
            <a:endParaRPr lang="ru-RU" sz="1600" b="1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5377507" y="3489771"/>
            <a:ext cx="576064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2400" b="1" dirty="0" smtClean="0">
                <a:solidFill>
                  <a:schemeClr val="tx2"/>
                </a:solidFill>
                <a:latin typeface="Arial" charset="0"/>
              </a:rPr>
              <a:t>Миникеева </a:t>
            </a:r>
          </a:p>
          <a:p>
            <a:pPr algn="ctr" eaLnBrk="1" hangingPunct="1"/>
            <a:r>
              <a:rPr lang="ru-RU" sz="2400" b="1" dirty="0" smtClean="0">
                <a:solidFill>
                  <a:schemeClr val="tx2"/>
                </a:solidFill>
                <a:latin typeface="Arial" charset="0"/>
              </a:rPr>
              <a:t>Жанна Вильевна</a:t>
            </a:r>
            <a:endParaRPr lang="ru-RU" sz="2400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" y="164944"/>
            <a:ext cx="121951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МИНИСТЕРСТВО </a:t>
            </a:r>
            <a:r>
              <a:rPr lang="ru-RU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ОБРАЗОВАНИЯ И НАУКИ</a:t>
            </a:r>
            <a:endParaRPr lang="en-US" sz="18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РЕСПУБЛИКИ </a:t>
            </a:r>
            <a:r>
              <a:rPr lang="ru-RU" sz="1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БАШКОРТОСТАН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1120615" y="1753968"/>
            <a:ext cx="10873208" cy="1089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9pPr>
          </a:lstStyle>
          <a:p>
            <a:pPr lvl="0" algn="ctr" eaLnBrk="1" hangingPunct="1">
              <a:lnSpc>
                <a:spcPct val="90000"/>
              </a:lnSpc>
            </a:pPr>
            <a:r>
              <a:rPr lang="ru-RU" sz="2400" b="1" dirty="0" smtClean="0">
                <a:solidFill>
                  <a:srgbClr val="1F497D">
                    <a:lumMod val="75000"/>
                  </a:srgbClr>
                </a:solidFill>
                <a:latin typeface="Arial" charset="0"/>
              </a:rPr>
              <a:t>О ПОРЯДКЕ ПРИЕМА НА ОБУЧЕНИЕ ПО ОБРАЗОВАТЕЛЬНЫМ ПРОГРАММАМ НАЧАЛЬНОГО  ОБЩЕГО, ОСНОВНОГО ОБЩЕГО</a:t>
            </a:r>
            <a:br>
              <a:rPr lang="ru-RU" sz="2400" b="1" dirty="0" smtClean="0">
                <a:solidFill>
                  <a:srgbClr val="1F497D">
                    <a:lumMod val="75000"/>
                  </a:srgbClr>
                </a:solidFill>
                <a:latin typeface="Arial" charset="0"/>
              </a:rPr>
            </a:br>
            <a:r>
              <a:rPr lang="ru-RU" sz="2400" b="1" dirty="0" smtClean="0">
                <a:solidFill>
                  <a:srgbClr val="1F497D">
                    <a:lumMod val="75000"/>
                  </a:srgbClr>
                </a:solidFill>
                <a:latin typeface="Arial" charset="0"/>
              </a:rPr>
              <a:t>И СРЕДНЕГО ОБЩЕГО ОБРАЗОВАНИЯ</a:t>
            </a:r>
            <a:endParaRPr lang="ru-RU" sz="2400" b="1" dirty="0">
              <a:solidFill>
                <a:srgbClr val="1F497D">
                  <a:lumMod val="75000"/>
                </a:srgbClr>
              </a:solidFill>
              <a:latin typeface="Arial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075" y="1176539"/>
            <a:ext cx="1512168" cy="1666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46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10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72004" y="1125538"/>
            <a:ext cx="10975658" cy="4527011"/>
          </a:xfrm>
        </p:spPr>
        <p:txBody>
          <a:bodyPr/>
          <a:lstStyle/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течение всего учебного года при наличии свободных мест;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нет свободных мест, то родители обращаются в муниципальный орган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управления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образованием с целью решения вопроса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его устройстве в 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другую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общеобразовательную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организацию (где есть свободные места).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обучения по АООП –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ТОЛЬКО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согласия родителей и на основании рекомендаций ПМПК;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 равных условий приема для всех поступающих;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индивидуальный отбор на уровне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начального общего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 не допускается;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индивидуальный отбор для получения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основного общего и среднего общего образования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 классы с углубленным изучением отдельных учебных предметов или для профильного обучения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724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ПРИЕМЕ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11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72004" y="1125538"/>
            <a:ext cx="10975658" cy="5400600"/>
          </a:xfrm>
        </p:spPr>
        <p:txBody>
          <a:bodyPr/>
          <a:lstStyle/>
          <a:p>
            <a:pPr>
              <a:buFontTx/>
              <a:buChar char="-"/>
              <a:tabLst>
                <a:tab pos="177800" algn="l"/>
              </a:tabLst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ознакомление родителей поступающего с уставом, с лицензией на осуществление образовательной деятельности, со свидетельством о государственной аккредитации, с общеобразовательными программами, с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другими документами, регламентирующими организацию и осуществление образовательной деятельности, права и обязанности обучающегося;</a:t>
            </a:r>
          </a:p>
          <a:p>
            <a:pPr marL="0" indent="0">
              <a:buNone/>
              <a:tabLst>
                <a:tab pos="177800" algn="l"/>
              </a:tabLst>
            </a:pPr>
            <a:endParaRPr lang="ru-RU" sz="2400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языка образования;</a:t>
            </a:r>
          </a:p>
          <a:p>
            <a:pPr marL="0" indent="0">
              <a:buNone/>
              <a:tabLst>
                <a:tab pos="177800" algn="l"/>
              </a:tabLst>
            </a:pPr>
            <a:endParaRPr lang="ru-RU" sz="2400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изучаемого родного языка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числа языков народов Российской Федерации, в том числе русского языка как родного;</a:t>
            </a:r>
          </a:p>
          <a:p>
            <a:pPr marL="0" indent="0">
              <a:buNone/>
              <a:tabLst>
                <a:tab pos="177800" algn="l"/>
              </a:tabLst>
            </a:pPr>
            <a:endParaRPr lang="ru-RU" sz="24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государственных языков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 Российской Федерации</a:t>
            </a:r>
          </a:p>
          <a:p>
            <a:pPr>
              <a:buFontTx/>
              <a:buChar char="-"/>
              <a:tabLst>
                <a:tab pos="177800" algn="l"/>
              </a:tabLst>
            </a:pP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91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ПОДАЧА ЗАЯВЛЕНИЙ О ПРИЕМЕ НА ОБУЧЕНИЕ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12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72004" y="1125538"/>
            <a:ext cx="10975658" cy="4527011"/>
          </a:xfrm>
        </p:spPr>
        <p:txBody>
          <a:bodyPr/>
          <a:lstStyle/>
          <a:p>
            <a:pPr>
              <a:buFontTx/>
              <a:buChar char="-"/>
              <a:tabLst>
                <a:tab pos="177800" algn="l"/>
              </a:tabLst>
            </a:pP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89275" y="220565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62350256"/>
              </p:ext>
            </p:extLst>
          </p:nvPr>
        </p:nvGraphicFramePr>
        <p:xfrm>
          <a:off x="2032529" y="719755"/>
          <a:ext cx="8130117" cy="54200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4342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6763" y="0"/>
            <a:ext cx="10975658" cy="1143265"/>
          </a:xfrm>
        </p:spPr>
        <p:txBody>
          <a:bodyPr/>
          <a:lstStyle/>
          <a:p>
            <a:r>
              <a:rPr lang="ru-RU" sz="21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ЗАЯВЛЕНИЕ О ПРИЕМЕ В ШКОЛУ</a:t>
            </a:r>
            <a:endParaRPr lang="ru-RU" sz="21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13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1002" y="1125538"/>
            <a:ext cx="10516177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с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одержание заявления – пункт 24 Порядка:</a:t>
            </a:r>
          </a:p>
          <a:p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ДЕТАЛИЗАЦИЯ сведений о поступающем и его родителях;</a:t>
            </a:r>
          </a:p>
          <a:p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ДОПОЛНЕНИЕ следующей информацией: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о наличии права внеочередного, первоочередного или преимущественного приема;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о потребности ребенка или поступающего в обучении по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АООП и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(или) в создании специальных условий для организации обучения и воспитания обучающегося с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ОВЗ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в соответствии с заключением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ПМПК (при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наличии) или инвалида (ребенка-инвалида) в соответствии с индивидуальной программой реабилитации;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согласие родителя(ей) (законного(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</a:rPr>
              <a:t>ых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) представителя(ей) ребенка на обучение ребенка по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АООП (в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случае необходимости обучения ребенка по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АООП);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  <a:p>
            <a:pPr indent="266700"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язык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образования (в случае получения образования на родном языке из числа языков народов Российской Федерации или на иностранном языке);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родной язык из числа языков народов Российской Федерации (в случае реализации права на изучение родного языка из числа языков народов Российской Федерации, в том числе русского языка как родного языка);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государственный язык республики Российской Федерации (в случае предоставления общеобразовательной организацией возможности изучения государственного языка республики Российской Федерации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);</a:t>
            </a:r>
            <a:endParaRPr lang="ru-RU" sz="1600" dirty="0"/>
          </a:p>
          <a:p>
            <a:pPr indent="266700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согласие родителя(ей) (законного(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</a:rPr>
              <a:t>ых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) представителя(ей) ребенка или поступающего на обработку персональных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данных.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37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6763" y="0"/>
            <a:ext cx="10975658" cy="1143265"/>
          </a:xfrm>
        </p:spPr>
        <p:txBody>
          <a:bodyPr/>
          <a:lstStyle/>
          <a:p>
            <a:r>
              <a:rPr lang="ru-RU" sz="21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ДОКУМЕНТЫ, ПРЕДОСТАВЛЯЕМЫЕ ПРИ ПРИЕМЕ В ШКОЛУ</a:t>
            </a:r>
            <a:endParaRPr lang="ru-RU" sz="21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14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1002" y="1125538"/>
            <a:ext cx="105161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93033" y="981522"/>
            <a:ext cx="1049238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документа, удостоверяющего личность родителя (законного представителя)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ребенка;</a:t>
            </a:r>
            <a:endParaRPr lang="ru-RU" sz="1800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свидетельства о рождении ребенка или документа, подтверждающего родство заявителя;</a:t>
            </a: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документа, подтверждающего установление опеки или попечительства (при необходимости);</a:t>
            </a: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документа 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</a:rPr>
              <a:t>о регистрации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ребенка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по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месту жительства или по месту пребывания на закрепленной территории или справку о приеме документов для оформления регистрации по месту жительства (в случае приема на обучение ребенка или поступающего, проживающего на закрепленной территории, или в случае использования права преимущественного приема на обучение по образовательным программам начального общего образования);</a:t>
            </a: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справка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с места работы родителя(ей) (законного(</a:t>
            </a:r>
            <a:r>
              <a:rPr lang="ru-RU" sz="1800" dirty="0" err="1">
                <a:solidFill>
                  <a:schemeClr val="tx2">
                    <a:lumMod val="50000"/>
                  </a:schemeClr>
                </a:solidFill>
              </a:rPr>
              <a:t>ых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) представителя(ей) ребенка (при наличии права внеочередного или первоочередного приема на обучение);</a:t>
            </a:r>
          </a:p>
          <a:p>
            <a:pPr marL="285750" indent="-285750" algn="just">
              <a:buFontTx/>
              <a:buChar char="-"/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заключения психолого-медико-педагогической комиссии (при наличии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);</a:t>
            </a:r>
          </a:p>
          <a:p>
            <a:pPr marL="285750" indent="-285750" algn="just">
              <a:buFontTx/>
              <a:buChar char="-"/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аттестат об основном общем образовании (если в 10 класс)</a:t>
            </a:r>
          </a:p>
          <a:p>
            <a:pPr algn="just">
              <a:tabLst>
                <a:tab pos="266700" algn="l"/>
              </a:tabLst>
            </a:pPr>
            <a:endParaRPr lang="ru-RU" sz="1800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tabLst>
                <a:tab pos="266700" algn="l"/>
              </a:tabLst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</a:rPr>
              <a:t>ДОКУМЕНТЫ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 предъявляются при посещении ОО</a:t>
            </a:r>
          </a:p>
          <a:p>
            <a:pPr algn="just">
              <a:tabLst>
                <a:tab pos="266700" algn="l"/>
              </a:tabLst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</a:rPr>
              <a:t>ДОКУМЕНТЫ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 регистрируются </a:t>
            </a:r>
            <a:r>
              <a:rPr lang="ru-RU" sz="1800" b="1" dirty="0" smtClean="0">
                <a:solidFill>
                  <a:schemeClr val="accent3">
                    <a:lumMod val="50000"/>
                  </a:schemeClr>
                </a:solidFill>
              </a:rPr>
              <a:t>в журнале приема заявлений.</a:t>
            </a: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После регистрации родителям выдается </a:t>
            </a:r>
            <a:r>
              <a:rPr lang="ru-RU" sz="1800" b="1" dirty="0" smtClean="0">
                <a:solidFill>
                  <a:schemeClr val="accent3">
                    <a:lumMod val="50000"/>
                  </a:schemeClr>
                </a:solidFill>
              </a:rPr>
              <a:t>УВЕДОМЛЕНИЕ, 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подписанное должностным лицом ОО, содержащий рег.№ заявления и перечень принятых документов.</a:t>
            </a:r>
            <a:endParaRPr lang="ru-RU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50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06350" y="2319170"/>
            <a:ext cx="10975658" cy="1143265"/>
          </a:xfrm>
        </p:spPr>
        <p:txBody>
          <a:bodyPr/>
          <a:lstStyle/>
          <a:p>
            <a:r>
              <a:rPr lang="ru-RU" sz="21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</a:t>
            </a:r>
            <a:endParaRPr lang="ru-RU" sz="21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15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1002" y="1125538"/>
            <a:ext cx="105161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93033" y="981522"/>
            <a:ext cx="104923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266700" algn="l"/>
              </a:tabLst>
            </a:pPr>
            <a:endParaRPr lang="ru-RU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03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4"/>
          <p:cNvSpPr>
            <a:spLocks noChangeArrowheads="1"/>
          </p:cNvSpPr>
          <p:nvPr/>
        </p:nvSpPr>
        <p:spPr bwMode="auto">
          <a:xfrm>
            <a:off x="0" y="164280"/>
            <a:ext cx="121951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F497D"/>
                </a:solidFill>
                <a:latin typeface="Arial" charset="0"/>
              </a:rPr>
              <a:t>НОРМАТИВНАЯ ПРАВОВАЯ БАЗА</a:t>
            </a:r>
            <a:endParaRPr lang="ru-RU" sz="1800" b="1" dirty="0">
              <a:solidFill>
                <a:srgbClr val="1F497D"/>
              </a:solidFill>
              <a:latin typeface="Arial" charset="0"/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841003" y="1125538"/>
            <a:ext cx="1108923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 от 29.12.2012 № 273-ФЗ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образовании в Российской Федерации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(статья 67);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Минпросвещения России от 02.09.2020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458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утверждении Порядка приема на обучение по образовательным программам начального общего, основного общего и среднего общего образования" (Зарегистрировано в Минюсте России 11.09.2020 N 59783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Письмо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Минобрнауки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России от 13.12.2016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08-2715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порядке приема в общеобразовательные организации"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800" b="1" dirty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75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НОВОВВЕДЕНИЯ в вопросах п </a:t>
            </a:r>
            <a:r>
              <a:rPr lang="ru-RU" sz="1800" b="1" cap="all" dirty="0" err="1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риема</a:t>
            </a:r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08955" y="1053530"/>
            <a:ext cx="11593288" cy="5669502"/>
          </a:xfrm>
        </p:spPr>
        <p:txBody>
          <a:bodyPr/>
          <a:lstStyle/>
          <a:p>
            <a:pPr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Распорядительный акт о закреплении школы за микрорайоном должен издаваться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позднее 15 марта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т.г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Школа должна опубликовать этот документ на своем сайте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течение 10 календарных дней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момента издания.</a:t>
            </a: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приказе обозначено деление поступающих в школу на 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внеочередников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первоочередников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 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преимущественников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Приём заявлений о приёме на обучение в 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 для детей, проживающих на закрепленной территории, а также «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внеочередников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«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первоочередников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и «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преимущественников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начинается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 апреля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завершается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 июня </a:t>
            </a:r>
            <a:r>
              <a:rPr lang="ru-RU" sz="16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т.г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Директор школы издает приказ о приеме таких детей в течение 3 рабочих дней после завершения приема заявлений о приеме на обучение в первый класс.</a:t>
            </a: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новому порядку, первоочередное право при зачислении в школу имеют жители из прикрепленного района. Но и им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школа может отказать, если там не осталось свободных мест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 этом случае решение будет приниматься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муниципалитетом или городским округом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детей, не проживающих на закрепленной территории, приём заявлений о приеме на обучение в первый класс начинается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 июля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т.г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до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момента заполнения свободных мест, но не позднее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 сентября </a:t>
            </a:r>
            <a:r>
              <a:rPr lang="ru-RU" sz="16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т.г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преимущественного приема 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по образовательным программам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начального общего образования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получили дети, проживающие в одной семье и имеющие общее место жительства, в те образовательные организации, в которых обучаются их братья и (или)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сестры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Никаких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вступительных экзаменов для будущих первоклашек, как и прежде, не будет. 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Заявление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 приеме на обучение и прилагаемые к нему документы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могут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поданы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лично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по почте заказным письмом с уведомлением о вручении, или по электронной почте образовательной организации, или через официальный сайт школы, или с помощью сервисов государственных или муниципальных услуг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Школа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проверяет достоверность поданных сведений, в том числе путем обращения в органы власти и информационные системы.</a:t>
            </a:r>
          </a:p>
          <a:p>
            <a:pPr>
              <a:buFontTx/>
              <a:buChar char="-"/>
            </a:pP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3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01042" y="1701602"/>
            <a:ext cx="99249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endParaRPr lang="ru-RU" sz="1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34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Локальный акт школы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899373" y="6449744"/>
            <a:ext cx="960357" cy="365210"/>
          </a:xfrm>
        </p:spPr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4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8998" y="1201431"/>
            <a:ext cx="105851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5992303" y="3047299"/>
            <a:ext cx="50405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995859" y="1205686"/>
            <a:ext cx="8496944" cy="170454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приема на обучение по образовательным программам начального общего, основного общего и среднего общего образования, утвержденный приказом Минпросвещения от 02.09.2020 №458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95859" y="3522616"/>
            <a:ext cx="8496944" cy="24045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приема на обучение по основным общеобразовательным программам (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локальный акт школы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дублируют основные положения федерального порядка;</a:t>
            </a:r>
          </a:p>
          <a:p>
            <a:pPr marL="342900" indent="-342900">
              <a:buFontTx/>
              <a:buChar char="-"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четко и недвусмысленно регламентируют прием в школу в части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урегулированной законодательством об образовании;</a:t>
            </a:r>
          </a:p>
          <a:p>
            <a:pPr marL="342900" indent="-342900">
              <a:buFontTx/>
              <a:buChar char="-"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 в филиал ведется по правилам приема базовой школы.</a:t>
            </a: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09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ЗАКРЕПЛЕНИЕ ШКОЛ ЗА ТЕРРИТОРИЯМИ МУНИЦИПАЛИТЕТА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1001762" y="1413570"/>
            <a:ext cx="10567332" cy="4527011"/>
          </a:xfrm>
        </p:spPr>
        <p:txBody>
          <a:bodyPr/>
          <a:lstStyle/>
          <a:p>
            <a:pPr algn="just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муниципальные школы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закрепляются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территориями органами местного самоуправления МР/ГО (далее – ОМС);</a:t>
            </a:r>
          </a:p>
          <a:p>
            <a:pPr marL="0" indent="0" algn="just">
              <a:buNone/>
            </a:pPr>
            <a:endParaRPr lang="ru-RU" sz="24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распорядительный акт издается ОМС не позднее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марта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текущего года;</a:t>
            </a:r>
          </a:p>
          <a:p>
            <a:pPr marL="0" indent="0" algn="just">
              <a:buNone/>
            </a:pPr>
            <a:endParaRPr lang="ru-RU" sz="24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школы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размещают распорядительный акт ОМС </a:t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течение 10 календарных дней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момента его издания на официальном сайте и информационном стенде.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5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11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 ДЕТЕЙ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899373" y="6449744"/>
            <a:ext cx="960357" cy="365210"/>
          </a:xfrm>
        </p:spPr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6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9013" y="1246575"/>
            <a:ext cx="105851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Возрастной ценз по приему в 1 класс:</a:t>
            </a:r>
          </a:p>
          <a:p>
            <a:pPr marL="342900" indent="-342900" algn="just">
              <a:buFontTx/>
              <a:buChar char="-"/>
            </a:pPr>
            <a:endParaRPr lang="ru-RU" sz="2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достижении 6 лет 6 месяцев при отсутствии противопоказаний</a:t>
            </a:r>
            <a:b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состоянию здоровья, но не позже 8 лет.</a:t>
            </a:r>
          </a:p>
          <a:p>
            <a:pPr algn="just"/>
            <a:endParaRPr lang="ru-RU" sz="2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УЧРЕДИТЕЛЬ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вправе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разрешить прием по заявлению родителей. Порядок получения такого разрешения ОМС разрабатывает и утверждает самостоятельно.</a:t>
            </a:r>
          </a:p>
          <a:p>
            <a:pPr algn="just"/>
            <a:endParaRPr lang="ru-RU" sz="2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Требование решения ПМПК законно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только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случаях определения ребенка на обучение по 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адаптированной образовательной программе начального общего, основного общего и среднего общего 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образования.</a:t>
            </a:r>
            <a:endParaRPr lang="ru-RU" sz="2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135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ОПРЕДЕЛЕНИЕ ПРАВА ПРИЕМА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7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half" idx="2"/>
          </p:nvPr>
        </p:nvSpPr>
        <p:spPr>
          <a:xfrm>
            <a:off x="696987" y="2588224"/>
            <a:ext cx="3672408" cy="4009432"/>
          </a:xfrm>
        </p:spPr>
        <p:txBody>
          <a:bodyPr/>
          <a:lstStyle/>
          <a:p>
            <a:pPr marL="0" indent="0">
              <a:buNone/>
            </a:pPr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данное право ограничивается школами, </a:t>
            </a:r>
            <a:r>
              <a:rPr lang="ru-RU" sz="1600" b="1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имеющими интернат</a:t>
            </a:r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180975" algn="just">
              <a:buNone/>
              <a:tabLst>
                <a:tab pos="361950" algn="l"/>
                <a:tab pos="447675" algn="l"/>
                <a:tab pos="542925" algn="l"/>
                <a:tab pos="809625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прокуроров (Закон РФ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17.01.1992 № 2202-1 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прокуратуре Российской Федерации»);</a:t>
            </a:r>
          </a:p>
          <a:p>
            <a:pPr marL="0" indent="180975" algn="just">
              <a:buNone/>
              <a:tabLst>
                <a:tab pos="361950" algn="l"/>
                <a:tab pos="447675" algn="l"/>
                <a:tab pos="542925" algn="l"/>
                <a:tab pos="809625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судей (Закон РФ 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26.06.1992 № 3132-1 «О статусе судей в Российской Федерации»);</a:t>
            </a:r>
          </a:p>
          <a:p>
            <a:pPr marL="0" indent="180975" algn="just">
              <a:buNone/>
              <a:tabLst>
                <a:tab pos="361950" algn="l"/>
                <a:tab pos="447675" algn="l"/>
                <a:tab pos="542925" algn="l"/>
                <a:tab pos="809625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сотрудников Следственного комитета Российской Федерации (Федеральный закон от 28.12.2010 №403-ФЗ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Следственном комитете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Российской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Федерации»  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4"/>
          </p:nvPr>
        </p:nvSpPr>
        <p:spPr>
          <a:xfrm>
            <a:off x="4488478" y="2588224"/>
            <a:ext cx="3525820" cy="3952203"/>
          </a:xfrm>
        </p:spPr>
        <p:txBody>
          <a:bodyPr/>
          <a:lstStyle/>
          <a:p>
            <a:pPr marL="0" indent="0">
              <a:buNone/>
            </a:pP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анное право реализуется в муниципальных и государственных школах:</a:t>
            </a:r>
          </a:p>
          <a:p>
            <a:pPr marL="0" indent="180975" algn="just">
              <a:buNone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ети военнослужащих (Федеральный закон от 27.05.1998 № 76-ФЗ «О статусе военнослужащих»);</a:t>
            </a:r>
          </a:p>
          <a:p>
            <a:pPr marL="0" indent="180975" algn="just">
              <a:buNone/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сотрудников полиции, а также дети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сотрудников органов внутренних дел, не являющихся сотрудниками полиции,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 от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07.02.2011 № 3-ФЗ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полиции»);</a:t>
            </a:r>
          </a:p>
          <a:p>
            <a:pPr marL="0" indent="180975" algn="just">
              <a:buNone/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дети, указанные в Федеральном законе от 30.12.2012 №283-ФЗ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180975" algn="just">
              <a:buNone/>
            </a:pP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180975">
              <a:buNone/>
            </a:pP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45059" y="1271407"/>
            <a:ext cx="2592288" cy="718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/>
              <a:t>ВНЕОЧЕРЕДНОЙ ПРИЕМ</a:t>
            </a:r>
            <a:endParaRPr lang="ru-RU" sz="1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099259" y="1271407"/>
            <a:ext cx="2396916" cy="738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/>
              <a:t>ПЕРВООЧЕРЕДНОЙ ПРИЕМ</a:t>
            </a:r>
            <a:endParaRPr lang="ru-RU" sz="18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617867" y="1271407"/>
            <a:ext cx="2448272" cy="738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/>
              <a:t>ПРЕИМУЩЕСТВЕННЫЙ ПРИЕМ</a:t>
            </a:r>
            <a:endParaRPr lang="ru-RU" sz="1800" dirty="0"/>
          </a:p>
        </p:txBody>
      </p:sp>
      <p:sp>
        <p:nvSpPr>
          <p:cNvPr id="6" name="Стрелка вниз 5"/>
          <p:cNvSpPr/>
          <p:nvPr/>
        </p:nvSpPr>
        <p:spPr>
          <a:xfrm>
            <a:off x="2448037" y="2062422"/>
            <a:ext cx="386332" cy="4736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6109172" y="2082506"/>
            <a:ext cx="386332" cy="4736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9648837" y="2088500"/>
            <a:ext cx="386332" cy="4736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бъект 2"/>
          <p:cNvSpPr txBox="1">
            <a:spLocks/>
          </p:cNvSpPr>
          <p:nvPr/>
        </p:nvSpPr>
        <p:spPr bwMode="auto">
          <a:xfrm>
            <a:off x="8272259" y="2616838"/>
            <a:ext cx="3525820" cy="3952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878" tIns="54439" rIns="108878" bIns="54439" numCol="1" anchor="t" anchorCtr="0" compatLnSpc="1">
            <a:prstTxWarp prst="textNoShape">
              <a:avLst/>
            </a:prstTxWarp>
          </a:bodyPr>
          <a:lstStyle>
            <a:lvl1pPr marL="408291" indent="-40829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4631" indent="-34024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0970" indent="-27219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5358" indent="-27219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49746" indent="-27219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4134" indent="-272194" algn="l" defTabSz="108877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8522" indent="-272194" algn="l" defTabSz="108877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2910" indent="-272194" algn="l" defTabSz="108877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7298" indent="-272194" algn="l" defTabSz="108877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 algn="just">
              <a:buFont typeface="Arial" charset="0"/>
              <a:buNone/>
              <a:tabLst>
                <a:tab pos="449263" algn="l"/>
                <a:tab pos="627063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	дети,  проживающие в 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одной семье и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имеющие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ОБЩЕЕ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место жительства</a:t>
            </a:r>
          </a:p>
          <a:p>
            <a:pPr marL="0" indent="180975">
              <a:buNone/>
              <a:tabLst>
                <a:tab pos="449263" algn="l"/>
                <a:tab pos="627063" algn="l"/>
              </a:tabLst>
            </a:pPr>
            <a:r>
              <a:rPr lang="ru-RU" sz="1400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данное право реализуется на уровне </a:t>
            </a:r>
            <a:r>
              <a:rPr lang="ru-RU" sz="1400" b="1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НАЧАЛЬНОГО</a:t>
            </a:r>
            <a:r>
              <a:rPr lang="ru-RU" sz="1400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общего </a:t>
            </a:r>
            <a:r>
              <a:rPr lang="ru-RU" sz="14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 в </a:t>
            </a:r>
            <a:r>
              <a:rPr lang="ru-RU" sz="1400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муниципальных и государственных </a:t>
            </a:r>
            <a:r>
              <a:rPr lang="ru-RU" sz="14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школах, в которых обучаются братья и 9или) сестры  </a:t>
            </a:r>
            <a:endParaRPr lang="ru-RU" sz="1400" i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180975">
              <a:buNone/>
              <a:tabLst>
                <a:tab pos="449263" algn="l"/>
                <a:tab pos="627063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	дети, указанные в ч.6 ст.86 Федерального закона №273-ФЗ </a:t>
            </a:r>
          </a:p>
          <a:p>
            <a:pPr marL="0" indent="180975">
              <a:buNone/>
            </a:pPr>
            <a:r>
              <a:rPr lang="ru-RU" sz="14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данное право реализуется в школах со специальными наименованиями «кадетская школа», «кадетский (морской кадетский) корпус», «казачий кадетский корпус»</a:t>
            </a:r>
            <a:endParaRPr lang="ru-RU" sz="1400" i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36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 населения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8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94551" y="1341562"/>
            <a:ext cx="10975658" cy="4527011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ШКОЛЬНЫЙ САЙТ И ИНФОРМАЦИОННЫЙ СТЕНД</a:t>
            </a:r>
          </a:p>
          <a:p>
            <a:pPr marL="0" indent="0" algn="ctr">
              <a:buNone/>
            </a:pPr>
            <a:endParaRPr lang="ru-RU" sz="2400" b="1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984384"/>
              </p:ext>
            </p:extLst>
          </p:nvPr>
        </p:nvGraphicFramePr>
        <p:xfrm>
          <a:off x="1129035" y="1890933"/>
          <a:ext cx="10646622" cy="38862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464496"/>
                <a:gridCol w="618212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распорядительный акт муниципалитета о закреплении</a:t>
                      </a:r>
                      <a:r>
                        <a:rPr lang="ru-RU" b="0" baseline="0" dirty="0" smtClean="0"/>
                        <a:t> территорий за школами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/>
                        <a:t>не позднее 10 дней с момента издания</a:t>
                      </a:r>
                      <a:r>
                        <a:rPr lang="ru-RU" b="0" baseline="0" dirty="0" smtClean="0"/>
                        <a:t> распорядительного акта о закреплении территории</a:t>
                      </a:r>
                      <a:endParaRPr lang="ru-RU" b="0" dirty="0" smtClean="0"/>
                    </a:p>
                    <a:p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 количестве мест в 1 классах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позднее 10 дней с момента издания</a:t>
                      </a:r>
                      <a:r>
                        <a:rPr lang="ru-RU" baseline="0" dirty="0" smtClean="0"/>
                        <a:t> распорядительного акта о закреплении территории</a:t>
                      </a:r>
                      <a:endParaRPr lang="ru-RU" dirty="0"/>
                    </a:p>
                  </a:txBody>
                  <a:tcPr/>
                </a:tc>
              </a:tr>
              <a:tr h="1019907">
                <a:tc>
                  <a:txBody>
                    <a:bodyPr/>
                    <a:lstStyle/>
                    <a:p>
                      <a:r>
                        <a:rPr lang="ru-RU" dirty="0" smtClean="0"/>
                        <a:t>о наличии свободных мест в 1 классах для приема детей, </a:t>
                      </a:r>
                      <a:r>
                        <a:rPr lang="ru-RU" b="1" dirty="0" smtClean="0"/>
                        <a:t>НЕ </a:t>
                      </a:r>
                      <a:r>
                        <a:rPr lang="ru-RU" dirty="0" smtClean="0"/>
                        <a:t>проживающих на закрепленной территории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позднее</a:t>
                      </a:r>
                      <a:r>
                        <a:rPr lang="ru-RU" baseline="0" dirty="0" smtClean="0"/>
                        <a:t> 5 июля текущего года</a:t>
                      </a:r>
                      <a:endParaRPr lang="ru-RU" dirty="0"/>
                    </a:p>
                  </a:txBody>
                  <a:tcPr/>
                </a:tc>
              </a:tr>
              <a:tr h="351693">
                <a:tc>
                  <a:txBody>
                    <a:bodyPr/>
                    <a:lstStyle/>
                    <a:p>
                      <a:r>
                        <a:rPr lang="ru-RU" dirty="0" smtClean="0"/>
                        <a:t>образец заявления</a:t>
                      </a:r>
                      <a:r>
                        <a:rPr lang="ru-RU" baseline="0" dirty="0" smtClean="0"/>
                        <a:t> о приеме на обучение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не позднее 10 дней с момента издания</a:t>
                      </a:r>
                      <a:r>
                        <a:rPr lang="ru-RU" b="0" baseline="0" dirty="0" smtClean="0"/>
                        <a:t> распорядительного акта о закреплении территории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420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СРОКИ ПРИЕМА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9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76763" y="1629594"/>
            <a:ext cx="10975658" cy="4527011"/>
          </a:xfrm>
        </p:spPr>
        <p:txBody>
          <a:bodyPr/>
          <a:lstStyle/>
          <a:p>
            <a:pPr marL="0" indent="0" algn="ctr">
              <a:buNone/>
            </a:pPr>
            <a:endParaRPr lang="ru-RU" sz="2400" b="1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452739"/>
              </p:ext>
            </p:extLst>
          </p:nvPr>
        </p:nvGraphicFramePr>
        <p:xfrm>
          <a:off x="480963" y="724974"/>
          <a:ext cx="11521280" cy="5936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354"/>
                <a:gridCol w="4755318"/>
                <a:gridCol w="2808312"/>
                <a:gridCol w="2664296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СРОКИ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КАТЕГОРИИ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ПРИМЕЧАНИЕ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РАСПОРЯДИТЕЛЬНЫЙ</a:t>
                      </a:r>
                      <a:r>
                        <a:rPr lang="ru-RU" sz="1600" baseline="0" dirty="0" smtClean="0"/>
                        <a:t> АКТ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71145">
                <a:tc rowSpan="5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 1 апреля</a:t>
                      </a:r>
                      <a:b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30 июня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внеочередной прием</a:t>
                      </a:r>
                    </a:p>
                    <a:p>
                      <a:pPr algn="l"/>
                      <a:r>
                        <a:rPr lang="ru-RU" sz="1400" dirty="0" smtClean="0"/>
                        <a:t>(дети прокуроров,</a:t>
                      </a:r>
                      <a:r>
                        <a:rPr lang="ru-RU" sz="1400" baseline="0" dirty="0" smtClean="0"/>
                        <a:t> дети судей, дети сотрудников СК РФ)</a:t>
                      </a:r>
                      <a:endParaRPr lang="ru-RU" sz="14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 ОО, имеющие</a:t>
                      </a:r>
                      <a:r>
                        <a:rPr lang="ru-RU" sz="1400" baseline="0" dirty="0" smtClean="0"/>
                        <a:t> интернаты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течение 3 рабочих дней после завершения приема заявлений о приеме на обучение в первый класс</a:t>
                      </a:r>
                    </a:p>
                    <a:p>
                      <a:pPr algn="ctr"/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442023">
                <a:tc vMerge="1"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первоочередной прием</a:t>
                      </a:r>
                    </a:p>
                    <a:p>
                      <a:pPr algn="l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(дети военнослужащих;</a:t>
                      </a:r>
                    </a:p>
                    <a:p>
                      <a:pPr algn="l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 сотрудников полиции, а также дети сотрудников органов внутренних дел, не являющихся сотрудниками полиции;</a:t>
                      </a:r>
                    </a:p>
                    <a:p>
                      <a:pPr algn="l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дети, указанные в Федеральном законе от 30.12.2012 №283-ФЗ)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государственные и муниципальные ОО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81567">
                <a:tc vMerge="1">
                  <a:txBody>
                    <a:bodyPr/>
                    <a:lstStyle/>
                    <a:p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преимущественный прием</a:t>
                      </a:r>
                    </a:p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(дети,  проживающие в одной семье и имеющие ОБЩЕЕ место жительства)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государственные и муниципальные ОО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142290">
                <a:tc vMerge="1">
                  <a:txBody>
                    <a:bodyPr/>
                    <a:lstStyle/>
                    <a:p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преимущественный прием</a:t>
                      </a:r>
                    </a:p>
                    <a:p>
                      <a:pPr marL="0" marR="0" lvl="0" indent="0" algn="l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(дети, указанные в ч.6 ст.86 Федерального закона №273-ФЗ)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ОО со специальными наименованиями «кадетская школа», «кадетский (морской кадетский) корпус», «казачий кадетский корпус»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60723">
                <a:tc vMerge="1">
                  <a:txBody>
                    <a:bodyPr/>
                    <a:lstStyle/>
                    <a:p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дети, проживающие на закрепленной территории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муниципальные ОО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6946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 6 июля </a:t>
                      </a:r>
                      <a:b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 не позднее 5 сентября 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дети, НЕ проживающие на закрепленной территории на СВОБОДНЫЕ места</a:t>
                      </a:r>
                    </a:p>
                    <a:p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муниципальные ОО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течение 5 рабочих дней после приема заявления о приеме на обучение и представленных документов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92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_1_Президиум Правительство_509_16x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Z_1_Оперативка_509_16x9</Template>
  <TotalTime>1493</TotalTime>
  <Words>994</Words>
  <Application>Microsoft Office PowerPoint</Application>
  <PresentationFormat>Произвольный</PresentationFormat>
  <Paragraphs>179</Paragraphs>
  <Slides>15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Z_1_Президиум Правительство_509_16x9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ЗАЯВЛЕНИЕ О ПРИЕМЕ В ШКОЛУ</vt:lpstr>
      <vt:lpstr>ДОКУМЕНТЫ, ПРЕДОСТАВЛЯЕМЫЕ ПРИ ПРИЕМЕ В ШКОЛУ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Пестрецов Андрей Анатольевич</dc:creator>
  <cp:lastModifiedBy>Гость</cp:lastModifiedBy>
  <cp:revision>85</cp:revision>
  <cp:lastPrinted>2011-09-23T09:38:03Z</cp:lastPrinted>
  <dcterms:created xsi:type="dcterms:W3CDTF">2020-09-18T12:06:36Z</dcterms:created>
  <dcterms:modified xsi:type="dcterms:W3CDTF">2022-03-31T06:54:44Z</dcterms:modified>
</cp:coreProperties>
</file>